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b03eb8ae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b03eb8ae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2e88fb069_0_17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23f63322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b23f63322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23f63322f_0_1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b23f63322f_0_1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23f63322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b23f63322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23f63322f_0_1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23f63322f_0_1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23f63322f_0_1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b23f63322f_0_1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23f63322f_0_1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b23f63322f_0_1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TITLEANDBULLETS_D">
  <p:cSld name="TITLE_AND_BODY_2_1_1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>
            <p:ph idx="2" type="pic"/>
          </p:nvPr>
        </p:nvSpPr>
        <p:spPr>
          <a:xfrm>
            <a:off x="296299" y="316350"/>
            <a:ext cx="4510800" cy="45108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65" name="Google Shape;65;p13"/>
          <p:cNvSpPr txBox="1"/>
          <p:nvPr>
            <p:ph type="title"/>
          </p:nvPr>
        </p:nvSpPr>
        <p:spPr>
          <a:xfrm>
            <a:off x="5151925" y="289525"/>
            <a:ext cx="3548100" cy="109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5151925" y="1565671"/>
            <a:ext cx="3548100" cy="32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  <p15:guide id="2" orient="horz" pos="288">
          <p15:clr>
            <a:srgbClr val="E46962"/>
          </p15:clr>
        </p15:guide>
        <p15:guide id="3" orient="horz" pos="288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solidFill>
            <a:srgbClr val="E6EE54"/>
          </a:solidFill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rgbClr val="000000"/>
                </a:solidFill>
                <a:highlight>
                  <a:srgbClr val="E6EE54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3AED"/>
              </a:buClr>
              <a:buSzPts val="1800"/>
              <a:buAutoNum type="arabicPeriod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00D5B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reamlang.pages.dev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ctrTitle"/>
          </p:nvPr>
        </p:nvSpPr>
        <p:spPr>
          <a:xfrm>
            <a:off x="390525" y="2104950"/>
            <a:ext cx="8222100" cy="933600"/>
          </a:xfrm>
          <a:prstGeom prst="rect">
            <a:avLst/>
          </a:prstGeom>
          <a:solidFill>
            <a:srgbClr val="E6EE54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000000"/>
                </a:solidFill>
              </a:rPr>
              <a:t>StreamLang Demo Presentation</a:t>
            </a:r>
            <a:endParaRPr b="1" sz="4100">
              <a:solidFill>
                <a:srgbClr val="000000"/>
              </a:solidFill>
            </a:endParaRPr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390525" y="3232750"/>
            <a:ext cx="6791400" cy="17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Can Tücer, Ruşen Ali Yılmaz, Göktuğ Ozan Demirtaş, Mehmet Emin Avşar, Uygar Bilgin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T2533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2500" y="451750"/>
            <a:ext cx="1459000" cy="14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StreamLang is an adaptive Language Listening Platform that allows language learners of all levels to be able to configure and listen to a stream tailored for their development.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Important features: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Audio streams with </a:t>
            </a:r>
            <a:r>
              <a:rPr b="1" lang="en">
                <a:solidFill>
                  <a:srgbClr val="000000"/>
                </a:solidFill>
              </a:rPr>
              <a:t>customizable vocabulary, grammar, theme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Continuous</a:t>
            </a:r>
            <a:r>
              <a:rPr lang="en">
                <a:solidFill>
                  <a:srgbClr val="000000"/>
                </a:solidFill>
              </a:rPr>
              <a:t> streaming with </a:t>
            </a:r>
            <a:r>
              <a:rPr b="1" lang="en">
                <a:solidFill>
                  <a:srgbClr val="000000"/>
                </a:solidFill>
              </a:rPr>
              <a:t>subtitles and translations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Advanced content generation </a:t>
            </a:r>
            <a:r>
              <a:rPr b="1" lang="en">
                <a:solidFill>
                  <a:srgbClr val="000000"/>
                </a:solidFill>
              </a:rPr>
              <a:t>using scraped content</a:t>
            </a:r>
            <a:r>
              <a:rPr lang="en">
                <a:solidFill>
                  <a:srgbClr val="000000"/>
                </a:solidFill>
              </a:rPr>
              <a:t> &amp; LLMs.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5151925" y="289525"/>
            <a:ext cx="3548100" cy="109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Target Problem Overview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5151925" y="1565671"/>
            <a:ext cx="3548100" cy="328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7C3AED"/>
              </a:buClr>
              <a:buSzPct val="100000"/>
              <a:buChar char="●"/>
            </a:pPr>
            <a:r>
              <a:rPr lang="en">
                <a:solidFill>
                  <a:srgbClr val="000000"/>
                </a:solidFill>
              </a:rPr>
              <a:t>StreamLang is an adaptive language listening platform.</a:t>
            </a:r>
            <a:endParaRPr>
              <a:solidFill>
                <a:srgbClr val="00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7C3AED"/>
              </a:buClr>
              <a:buSzPct val="100000"/>
              <a:buChar char="●"/>
            </a:pPr>
            <a:r>
              <a:rPr lang="en">
                <a:solidFill>
                  <a:srgbClr val="000000"/>
                </a:solidFill>
              </a:rPr>
              <a:t>It allows learners to configure a stream tailored to their development.</a:t>
            </a:r>
            <a:endParaRPr>
              <a:solidFill>
                <a:srgbClr val="00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7C3AED"/>
              </a:buClr>
              <a:buSzPct val="100000"/>
              <a:buChar char="●"/>
            </a:pPr>
            <a:r>
              <a:rPr lang="en">
                <a:solidFill>
                  <a:srgbClr val="000000"/>
                </a:solidFill>
              </a:rPr>
              <a:t>The problem is difficulty finding content suitable for a learner's level.</a:t>
            </a:r>
            <a:endParaRPr>
              <a:solidFill>
                <a:srgbClr val="00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7C3AED"/>
              </a:buClr>
              <a:buSzPct val="100000"/>
              <a:buChar char="●"/>
            </a:pPr>
            <a:r>
              <a:rPr lang="en">
                <a:solidFill>
                  <a:srgbClr val="000000"/>
                </a:solidFill>
              </a:rPr>
              <a:t>Content might be too easy or too hard in vocabulary or grammar.</a:t>
            </a:r>
            <a:endParaRPr>
              <a:solidFill>
                <a:srgbClr val="00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7C3AED"/>
              </a:buClr>
              <a:buSzPct val="100000"/>
              <a:buChar char="●"/>
            </a:pPr>
            <a:r>
              <a:rPr lang="en">
                <a:solidFill>
                  <a:srgbClr val="000000"/>
                </a:solidFill>
              </a:rPr>
              <a:t>StreamLang provides customizable vocabulary, grammar, and theme in audio streams.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5" name="Google Shape;85;p16"/>
          <p:cNvPicPr preferRelativeResize="0"/>
          <p:nvPr>
            <p:ph idx="2" type="pic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99" y="316350"/>
            <a:ext cx="4510800" cy="4510800"/>
          </a:xfrm>
          <a:prstGeom prst="roundRect">
            <a:avLst>
              <a:gd fmla="val 50000" name="adj"/>
            </a:avLst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</a:t>
            </a:r>
            <a:r>
              <a:rPr lang="en">
                <a:solidFill>
                  <a:srgbClr val="000000"/>
                </a:solidFill>
              </a:rPr>
              <a:t>e separated the project into the following work packages: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Finalization of project scope, features, and technical details. ✅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Completion of UI and interaction designs. ✅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Development of the data scraping algorithm. 🛠️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Design and development of the database. </a:t>
            </a:r>
            <a:r>
              <a:rPr lang="en">
                <a:solidFill>
                  <a:srgbClr val="000000"/>
                </a:solidFill>
              </a:rPr>
              <a:t>🛠️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 startAt="5"/>
            </a:pPr>
            <a:r>
              <a:rPr lang="en">
                <a:solidFill>
                  <a:srgbClr val="000000"/>
                </a:solidFill>
              </a:rPr>
              <a:t>Development of the general backend. 🛠️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5"/>
            </a:pPr>
            <a:r>
              <a:rPr lang="en">
                <a:solidFill>
                  <a:srgbClr val="000000"/>
                </a:solidFill>
              </a:rPr>
              <a:t>Development of the content generation module. </a:t>
            </a:r>
            <a:r>
              <a:rPr lang="en">
                <a:solidFill>
                  <a:srgbClr val="000000"/>
                </a:solidFill>
              </a:rPr>
              <a:t>⏳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5"/>
            </a:pPr>
            <a:r>
              <a:rPr lang="en">
                <a:solidFill>
                  <a:srgbClr val="000000"/>
                </a:solidFill>
              </a:rPr>
              <a:t>Development of the content categorization module. ⏳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5"/>
            </a:pPr>
            <a:r>
              <a:rPr lang="en">
                <a:solidFill>
                  <a:srgbClr val="000000"/>
                </a:solidFill>
              </a:rPr>
              <a:t>Development of the streaming module. ⏳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5"/>
            </a:pPr>
            <a:r>
              <a:rPr lang="en">
                <a:solidFill>
                  <a:srgbClr val="000000"/>
                </a:solidFill>
              </a:rPr>
              <a:t>Development of the user interfaces. </a:t>
            </a:r>
            <a:r>
              <a:rPr lang="en">
                <a:solidFill>
                  <a:srgbClr val="000000"/>
                </a:solidFill>
              </a:rPr>
              <a:t>🛠️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49044" y="3286125"/>
            <a:ext cx="8378700" cy="16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 far, we have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Decided on </a:t>
            </a:r>
            <a:r>
              <a:rPr b="1" lang="en">
                <a:solidFill>
                  <a:srgbClr val="000000"/>
                </a:solidFill>
              </a:rPr>
              <a:t>requirements</a:t>
            </a:r>
            <a:r>
              <a:rPr lang="en">
                <a:solidFill>
                  <a:srgbClr val="000000"/>
                </a:solidFill>
              </a:rPr>
              <a:t>, </a:t>
            </a:r>
            <a:r>
              <a:rPr b="1" lang="en">
                <a:solidFill>
                  <a:srgbClr val="000000"/>
                </a:solidFill>
              </a:rPr>
              <a:t>limitations</a:t>
            </a:r>
            <a:r>
              <a:rPr lang="en">
                <a:solidFill>
                  <a:srgbClr val="000000"/>
                </a:solidFill>
              </a:rPr>
              <a:t>, </a:t>
            </a:r>
            <a:r>
              <a:rPr b="1" lang="en">
                <a:solidFill>
                  <a:srgbClr val="000000"/>
                </a:solidFill>
              </a:rPr>
              <a:t>scope</a:t>
            </a:r>
            <a:r>
              <a:rPr lang="en">
                <a:solidFill>
                  <a:srgbClr val="000000"/>
                </a:solidFill>
              </a:rPr>
              <a:t>, </a:t>
            </a:r>
            <a:r>
              <a:rPr b="1" lang="en">
                <a:solidFill>
                  <a:srgbClr val="000000"/>
                </a:solidFill>
              </a:rPr>
              <a:t>audience</a:t>
            </a:r>
            <a:r>
              <a:rPr lang="en">
                <a:solidFill>
                  <a:srgbClr val="000000"/>
                </a:solidFill>
              </a:rPr>
              <a:t>, and </a:t>
            </a:r>
            <a:r>
              <a:rPr b="1" lang="en">
                <a:solidFill>
                  <a:srgbClr val="000000"/>
                </a:solidFill>
              </a:rPr>
              <a:t>tech stack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Created the </a:t>
            </a:r>
            <a:r>
              <a:rPr lang="en" u="sng">
                <a:solidFill>
                  <a:srgbClr val="7C3AE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project website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Finished the initial </a:t>
            </a:r>
            <a:r>
              <a:rPr b="1" lang="en">
                <a:solidFill>
                  <a:srgbClr val="000000"/>
                </a:solidFill>
              </a:rPr>
              <a:t>UI drawings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Started development of </a:t>
            </a:r>
            <a:r>
              <a:rPr b="1" lang="en">
                <a:solidFill>
                  <a:srgbClr val="000000"/>
                </a:solidFill>
              </a:rPr>
              <a:t>frontend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55208"/>
            <a:ext cx="9144001" cy="1442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9"/>
          <p:cNvCxnSpPr/>
          <p:nvPr/>
        </p:nvCxnSpPr>
        <p:spPr>
          <a:xfrm>
            <a:off x="3036125" y="2028500"/>
            <a:ext cx="3300" cy="1169700"/>
          </a:xfrm>
          <a:prstGeom prst="straightConnector1">
            <a:avLst/>
          </a:prstGeom>
          <a:noFill/>
          <a:ln cap="flat" cmpd="sng" w="38100">
            <a:solidFill>
              <a:srgbClr val="7C3AED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Status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471900" y="1919075"/>
            <a:ext cx="8222100" cy="30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Some of the important decisions we’ve made: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We will initially support </a:t>
            </a:r>
            <a:r>
              <a:rPr b="1" lang="en">
                <a:solidFill>
                  <a:srgbClr val="000000"/>
                </a:solidFill>
              </a:rPr>
              <a:t>English</a:t>
            </a:r>
            <a:r>
              <a:rPr lang="en">
                <a:solidFill>
                  <a:srgbClr val="000000"/>
                </a:solidFill>
              </a:rPr>
              <a:t>, </a:t>
            </a:r>
            <a:r>
              <a:rPr b="1" lang="en">
                <a:solidFill>
                  <a:srgbClr val="000000"/>
                </a:solidFill>
              </a:rPr>
              <a:t>French</a:t>
            </a:r>
            <a:r>
              <a:rPr lang="en">
                <a:solidFill>
                  <a:srgbClr val="000000"/>
                </a:solidFill>
              </a:rPr>
              <a:t>, and </a:t>
            </a:r>
            <a:r>
              <a:rPr b="1" lang="en">
                <a:solidFill>
                  <a:srgbClr val="000000"/>
                </a:solidFill>
              </a:rPr>
              <a:t>German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Users will be able to rewind but won’t be able to go forward.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Alongside choosing between set grammar &amp; vocabulary levels, users will be able to </a:t>
            </a:r>
            <a:r>
              <a:rPr b="1" lang="en">
                <a:solidFill>
                  <a:srgbClr val="000000"/>
                </a:solidFill>
              </a:rPr>
              <a:t>request the stream to include certain words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Status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6000" y="1919075"/>
            <a:ext cx="8378100" cy="30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Graphical overview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of the architecture</a:t>
            </a:r>
            <a:r>
              <a:rPr lang="en">
                <a:solidFill>
                  <a:srgbClr val="000000"/>
                </a:solidFill>
              </a:rPr>
              <a:t>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8" name="Google Shape;118;p21" title="StreamLang General Architecture_V0.1_OCT14-1.png"/>
          <p:cNvPicPr preferRelativeResize="0"/>
          <p:nvPr/>
        </p:nvPicPr>
        <p:blipFill rotWithShape="1">
          <a:blip r:embed="rId3">
            <a:alphaModFix/>
          </a:blip>
          <a:srcRect b="1974" l="0" r="0" t="1743"/>
          <a:stretch/>
        </p:blipFill>
        <p:spPr>
          <a:xfrm>
            <a:off x="2611470" y="1705900"/>
            <a:ext cx="6291999" cy="343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listening.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471900" y="1919075"/>
            <a:ext cx="8222100" cy="30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Moving on to demo.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